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F51B6D63-36CB-4F63-A192-73BFEC46215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1B6D63-36CB-4F63-A192-73BFEC46215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1B6D63-36CB-4F63-A192-73BFEC46215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3035BC-8F79-499C-886D-E2334F700523}" type="datetimeFigureOut">
              <a:rPr lang="en-GB" smtClean="0"/>
              <a:pPr/>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51B6D63-36CB-4F63-A192-73BFEC462156}"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3035BC-8F79-499C-886D-E2334F700523}" type="datetimeFigureOut">
              <a:rPr lang="en-GB" smtClean="0"/>
              <a:pPr/>
              <a:t>29/04/2020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1B6D63-36CB-4F63-A192-73BFEC46215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just"/>
            <a:r>
              <a:rPr lang="en-GB" dirty="0" smtClean="0"/>
              <a:t>METALWORK TOOLS</a:t>
            </a:r>
            <a:endParaRPr lang="en-GB" dirty="0"/>
          </a:p>
        </p:txBody>
      </p:sp>
      <p:sp>
        <p:nvSpPr>
          <p:cNvPr id="3" name="Subtitle 2"/>
          <p:cNvSpPr>
            <a:spLocks noGrp="1"/>
          </p:cNvSpPr>
          <p:nvPr>
            <p:ph type="subTitle" idx="1"/>
          </p:nvPr>
        </p:nvSpPr>
        <p:spPr/>
        <p:txBody>
          <a:bodyPr>
            <a:normAutofit fontScale="85000" lnSpcReduction="20000"/>
          </a:bodyPr>
          <a:lstStyle/>
          <a:p>
            <a:pPr algn="just"/>
            <a:r>
              <a:rPr lang="en-GB" dirty="0" smtClean="0"/>
              <a:t>Marking out Tools</a:t>
            </a:r>
          </a:p>
          <a:p>
            <a:pPr algn="just"/>
            <a:r>
              <a:rPr lang="en-GB" dirty="0" smtClean="0"/>
              <a:t>Measuring Tools</a:t>
            </a:r>
          </a:p>
          <a:p>
            <a:pPr algn="just"/>
            <a:r>
              <a:rPr lang="en-GB" dirty="0" smtClean="0"/>
              <a:t>Driving Tools</a:t>
            </a:r>
          </a:p>
          <a:p>
            <a:pPr algn="just"/>
            <a:r>
              <a:rPr lang="en-GB" dirty="0" smtClean="0"/>
              <a:t>Cutting Tools</a:t>
            </a:r>
          </a:p>
          <a:p>
            <a:pPr algn="just"/>
            <a:r>
              <a:rPr lang="en-GB" dirty="0" smtClean="0"/>
              <a:t>Holding Devices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Holding Devices</a:t>
            </a:r>
            <a:endParaRPr lang="en-GB" dirty="0"/>
          </a:p>
        </p:txBody>
      </p:sp>
      <p:sp>
        <p:nvSpPr>
          <p:cNvPr id="3" name="Content Placeholder 2"/>
          <p:cNvSpPr>
            <a:spLocks noGrp="1"/>
          </p:cNvSpPr>
          <p:nvPr>
            <p:ph idx="1"/>
          </p:nvPr>
        </p:nvSpPr>
        <p:spPr/>
        <p:txBody>
          <a:bodyPr>
            <a:normAutofit fontScale="92500"/>
          </a:bodyPr>
          <a:lstStyle/>
          <a:p>
            <a:r>
              <a:rPr lang="en-GB" dirty="0" smtClean="0"/>
              <a:t>They are used to firmly secure workpiece at a fixed position when working with metals. They include bench vice, hand vice, machine vice, pliers and G-clamp.</a:t>
            </a:r>
          </a:p>
          <a:p>
            <a:pPr>
              <a:buNone/>
            </a:pPr>
            <a:r>
              <a:rPr lang="en-GB" b="1" dirty="0" smtClean="0"/>
              <a:t>Vices: </a:t>
            </a:r>
            <a:r>
              <a:rPr lang="en-GB" dirty="0" smtClean="0"/>
              <a:t>they are used for holding objects rigidly in position so that desired operations can be carried out. Some types of vices are bench, machine, hand and leg vice.</a:t>
            </a:r>
          </a:p>
          <a:p>
            <a:pPr>
              <a:buNone/>
            </a:pPr>
            <a:r>
              <a:rPr lang="en-GB" b="1" dirty="0" smtClean="0"/>
              <a:t>Clamps: </a:t>
            </a:r>
            <a:r>
              <a:rPr lang="en-GB" dirty="0" smtClean="0"/>
              <a:t>they are used for holding workpiece for various jobs. The three main types of clamps are pliers(long nose, round nose, flat nose, combination pliers), toolmaker’s clamp and G-clamp</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Holding Devices</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1844824"/>
            <a:ext cx="3150350" cy="129614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rot="5400000">
            <a:off x="5864543" y="1344369"/>
            <a:ext cx="1159329" cy="3024336"/>
          </a:xfrm>
          <a:prstGeom prst="rect">
            <a:avLst/>
          </a:prstGeom>
          <a:noFill/>
          <a:ln w="9525">
            <a:noFill/>
            <a:miter lim="800000"/>
            <a:headEnd/>
            <a:tailEnd/>
          </a:ln>
        </p:spPr>
      </p:pic>
      <p:pic>
        <p:nvPicPr>
          <p:cNvPr id="8" name="Picture 7" descr="bench vice.jpg"/>
          <p:cNvPicPr>
            <a:picLocks noChangeAspect="1"/>
          </p:cNvPicPr>
          <p:nvPr/>
        </p:nvPicPr>
        <p:blipFill>
          <a:blip r:embed="rId4" cstate="print"/>
          <a:stretch>
            <a:fillRect/>
          </a:stretch>
        </p:blipFill>
        <p:spPr>
          <a:xfrm>
            <a:off x="611560" y="3645024"/>
            <a:ext cx="2980559" cy="3020566"/>
          </a:xfrm>
          <a:prstGeom prst="rect">
            <a:avLst/>
          </a:prstGeom>
        </p:spPr>
      </p:pic>
      <p:pic>
        <p:nvPicPr>
          <p:cNvPr id="9" name="Picture 8" descr="g clamp.jpg"/>
          <p:cNvPicPr>
            <a:picLocks noChangeAspect="1"/>
          </p:cNvPicPr>
          <p:nvPr/>
        </p:nvPicPr>
        <p:blipFill>
          <a:blip r:embed="rId5" cstate="print"/>
          <a:stretch>
            <a:fillRect/>
          </a:stretch>
        </p:blipFill>
        <p:spPr>
          <a:xfrm>
            <a:off x="5076056" y="3933056"/>
            <a:ext cx="2682999" cy="26104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out Tools</a:t>
            </a:r>
            <a:endParaRPr lang="en-GB" dirty="0"/>
          </a:p>
        </p:txBody>
      </p:sp>
      <p:sp>
        <p:nvSpPr>
          <p:cNvPr id="3" name="Content Placeholder 2"/>
          <p:cNvSpPr>
            <a:spLocks noGrp="1"/>
          </p:cNvSpPr>
          <p:nvPr>
            <p:ph idx="1"/>
          </p:nvPr>
        </p:nvSpPr>
        <p:spPr/>
        <p:txBody>
          <a:bodyPr>
            <a:normAutofit lnSpcReduction="10000"/>
          </a:bodyPr>
          <a:lstStyle/>
          <a:p>
            <a:r>
              <a:rPr lang="en-GB" dirty="0" smtClean="0"/>
              <a:t>Marking out tools are hand tools used for marking lines on metal surface, checking alignment, indicating points/positions on a workpiece.</a:t>
            </a:r>
          </a:p>
          <a:p>
            <a:r>
              <a:rPr lang="en-GB" dirty="0" smtClean="0"/>
              <a:t>Some of the marking out tools are surface plate, surface table, scriber, odd-leg callipers, dividers, punches and try square</a:t>
            </a:r>
          </a:p>
          <a:p>
            <a:pPr>
              <a:buNone/>
            </a:pPr>
            <a:r>
              <a:rPr lang="en-GB" b="1" dirty="0" smtClean="0"/>
              <a:t>Surface plate: </a:t>
            </a:r>
            <a:r>
              <a:rPr lang="en-GB" dirty="0" smtClean="0"/>
              <a:t>it is made of cast iron,</a:t>
            </a:r>
            <a:r>
              <a:rPr lang="en-GB" b="1" dirty="0" smtClean="0"/>
              <a:t> </a:t>
            </a:r>
            <a:r>
              <a:rPr lang="en-GB" dirty="0" smtClean="0"/>
              <a:t>it is used for testing flatness of surfaces.</a:t>
            </a:r>
          </a:p>
          <a:p>
            <a:pPr>
              <a:buNone/>
            </a:pPr>
            <a:r>
              <a:rPr lang="en-GB" b="1" dirty="0" smtClean="0"/>
              <a:t>Surface table: </a:t>
            </a:r>
            <a:r>
              <a:rPr lang="en-GB" dirty="0" smtClean="0"/>
              <a:t>it is made of cast iron,</a:t>
            </a:r>
            <a:r>
              <a:rPr lang="en-GB" b="1" dirty="0" smtClean="0"/>
              <a:t> </a:t>
            </a:r>
            <a:r>
              <a:rPr lang="en-GB" dirty="0" smtClean="0"/>
              <a:t>it is used for supporting bigger  workpiece and for checking flatness of bigger workpiece for marking out purposes.</a:t>
            </a: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out Tools</a:t>
            </a:r>
            <a:endParaRPr lang="en-GB"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1844824"/>
            <a:ext cx="3832820" cy="2127215"/>
          </a:xfrm>
          <a:prstGeom prst="rect">
            <a:avLst/>
          </a:prstGeom>
          <a:noFill/>
          <a:ln w="9525">
            <a:noFill/>
            <a:miter lim="800000"/>
            <a:headEnd/>
            <a:tailEnd/>
          </a:ln>
        </p:spPr>
      </p:pic>
      <p:pic>
        <p:nvPicPr>
          <p:cNvPr id="5" name="Picture 4" descr="scriber.jpg"/>
          <p:cNvPicPr>
            <a:picLocks noChangeAspect="1"/>
          </p:cNvPicPr>
          <p:nvPr/>
        </p:nvPicPr>
        <p:blipFill>
          <a:blip r:embed="rId3" cstate="print"/>
          <a:stretch>
            <a:fillRect/>
          </a:stretch>
        </p:blipFill>
        <p:spPr>
          <a:xfrm>
            <a:off x="4572000" y="1844824"/>
            <a:ext cx="4104456" cy="283891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Tools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They are those tools used for measuring lengths, widths, thickness or sizes of metal</a:t>
            </a:r>
          </a:p>
          <a:p>
            <a:r>
              <a:rPr lang="en-GB" dirty="0" smtClean="0"/>
              <a:t>Some of the measuring tools are steel rule, callipers, combination sets, micrometer, </a:t>
            </a:r>
            <a:r>
              <a:rPr lang="en-GB" dirty="0" err="1" smtClean="0"/>
              <a:t>vernier</a:t>
            </a:r>
            <a:r>
              <a:rPr lang="en-GB" dirty="0" smtClean="0"/>
              <a:t> callipers, depth gauge and height gauge.</a:t>
            </a:r>
          </a:p>
          <a:p>
            <a:pPr>
              <a:buNone/>
            </a:pPr>
            <a:r>
              <a:rPr lang="en-GB" b="1" dirty="0" smtClean="0"/>
              <a:t>Steel rule:</a:t>
            </a:r>
            <a:r>
              <a:rPr lang="en-GB" dirty="0" smtClean="0"/>
              <a:t> it is made of carbon steel/stainless steel. It is the commonest measuring instrument calibrated in millimetre and centimetre</a:t>
            </a:r>
          </a:p>
          <a:p>
            <a:pPr>
              <a:buNone/>
            </a:pPr>
            <a:r>
              <a:rPr lang="en-GB" b="1" dirty="0" smtClean="0"/>
              <a:t>Callipers: </a:t>
            </a:r>
            <a:r>
              <a:rPr lang="en-GB" dirty="0" smtClean="0"/>
              <a:t>they are used for measuring diameters, widths and thickness. They include external, internal and odd-leg callipers.</a:t>
            </a:r>
          </a:p>
          <a:p>
            <a:pPr>
              <a:buNone/>
            </a:pPr>
            <a:r>
              <a:rPr lang="en-GB" b="1" dirty="0" smtClean="0"/>
              <a:t>Micrometer: </a:t>
            </a:r>
            <a:r>
              <a:rPr lang="en-GB" dirty="0" smtClean="0"/>
              <a:t>it is used for precision measurements. It consists of spindle, thimble and barrel. </a:t>
            </a:r>
            <a:endParaRPr lang="en-GB" b="1"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Tools</a:t>
            </a:r>
            <a:endParaRPr lang="en-GB" dirty="0"/>
          </a:p>
        </p:txBody>
      </p:sp>
      <p:pic>
        <p:nvPicPr>
          <p:cNvPr id="6147" name="Picture 3"/>
          <p:cNvPicPr>
            <a:picLocks noChangeAspect="1" noChangeArrowheads="1"/>
          </p:cNvPicPr>
          <p:nvPr/>
        </p:nvPicPr>
        <p:blipFill>
          <a:blip r:embed="rId2" cstate="print"/>
          <a:srcRect/>
          <a:stretch>
            <a:fillRect/>
          </a:stretch>
        </p:blipFill>
        <p:spPr bwMode="auto">
          <a:xfrm>
            <a:off x="0" y="1772816"/>
            <a:ext cx="4252973" cy="1944216"/>
          </a:xfrm>
          <a:prstGeom prst="rect">
            <a:avLst/>
          </a:prstGeom>
          <a:noFill/>
          <a:ln w="9525">
            <a:noFill/>
            <a:miter lim="800000"/>
            <a:headEnd/>
            <a:tailEnd/>
          </a:ln>
        </p:spPr>
      </p:pic>
      <p:pic>
        <p:nvPicPr>
          <p:cNvPr id="6148" name="Picture 4"/>
          <p:cNvPicPr>
            <a:picLocks noGrp="1" noChangeAspect="1" noChangeArrowheads="1"/>
          </p:cNvPicPr>
          <p:nvPr>
            <p:ph idx="1"/>
          </p:nvPr>
        </p:nvPicPr>
        <p:blipFill>
          <a:blip r:embed="rId3" cstate="print"/>
          <a:srcRect/>
          <a:stretch>
            <a:fillRect/>
          </a:stretch>
        </p:blipFill>
        <p:spPr bwMode="auto">
          <a:xfrm>
            <a:off x="5004048" y="1772816"/>
            <a:ext cx="2381250" cy="23812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323528" y="3695700"/>
            <a:ext cx="2664296" cy="1474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Cutting Tools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They are tools used for cutting materials by sawing, filling, chiselling or scraping.</a:t>
            </a:r>
          </a:p>
          <a:p>
            <a:r>
              <a:rPr lang="en-GB" dirty="0" smtClean="0"/>
              <a:t>Some of the common metalwork cutting tools are hacksaw, file, chisel and scrapper.</a:t>
            </a:r>
          </a:p>
          <a:p>
            <a:pPr>
              <a:buNone/>
            </a:pPr>
            <a:r>
              <a:rPr lang="en-GB" b="1" dirty="0" smtClean="0"/>
              <a:t>Hacksaw: </a:t>
            </a:r>
            <a:r>
              <a:rPr lang="en-GB" dirty="0" smtClean="0"/>
              <a:t>it is used for cutting metals. The three types of hacksaw are adjustable, tubular and junior hacksaw. The two types of hacksaw blade are flexible and all-hard blade</a:t>
            </a:r>
            <a:r>
              <a:rPr lang="en-GB" b="1" dirty="0" smtClean="0"/>
              <a:t>.</a:t>
            </a:r>
          </a:p>
          <a:p>
            <a:pPr>
              <a:buNone/>
            </a:pPr>
            <a:r>
              <a:rPr lang="en-GB" b="1" dirty="0" smtClean="0"/>
              <a:t>Files: </a:t>
            </a:r>
            <a:r>
              <a:rPr lang="en-GB" dirty="0" smtClean="0"/>
              <a:t>they are made from high carbon steel, and are used for finishing jobs to the required sizes and shapes after they have been previously cut using chisel or hacksaw. Some of the types of files are flat, hand, round, half-round, triangular, knife-edge and square file.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Cutting Tools</a:t>
            </a:r>
            <a:endParaRPr lang="en-GB" dirty="0"/>
          </a:p>
        </p:txBody>
      </p:sp>
      <p:pic>
        <p:nvPicPr>
          <p:cNvPr id="1028" name="Picture 4"/>
          <p:cNvPicPr>
            <a:picLocks noChangeAspect="1" noChangeArrowheads="1"/>
          </p:cNvPicPr>
          <p:nvPr/>
        </p:nvPicPr>
        <p:blipFill>
          <a:blip r:embed="rId2" cstate="print"/>
          <a:srcRect/>
          <a:stretch>
            <a:fillRect/>
          </a:stretch>
        </p:blipFill>
        <p:spPr bwMode="auto">
          <a:xfrm>
            <a:off x="1835696" y="4394845"/>
            <a:ext cx="5383946" cy="2463155"/>
          </a:xfrm>
          <a:prstGeom prst="rect">
            <a:avLst/>
          </a:prstGeom>
          <a:noFill/>
          <a:ln w="9525">
            <a:noFill/>
            <a:miter lim="800000"/>
            <a:headEnd/>
            <a:tailEnd/>
          </a:ln>
        </p:spPr>
      </p:pic>
      <p:pic>
        <p:nvPicPr>
          <p:cNvPr id="1029" name="Picture 5"/>
          <p:cNvPicPr>
            <a:picLocks noGrp="1" noChangeAspect="1" noChangeArrowheads="1"/>
          </p:cNvPicPr>
          <p:nvPr>
            <p:ph idx="1"/>
          </p:nvPr>
        </p:nvPicPr>
        <p:blipFill>
          <a:blip r:embed="rId3" cstate="print"/>
          <a:srcRect/>
          <a:stretch>
            <a:fillRect/>
          </a:stretch>
        </p:blipFill>
        <p:spPr bwMode="auto">
          <a:xfrm>
            <a:off x="251520" y="1935164"/>
            <a:ext cx="4608512" cy="236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Driving Tools</a:t>
            </a:r>
            <a:endParaRPr lang="en-GB" dirty="0"/>
          </a:p>
        </p:txBody>
      </p:sp>
      <p:sp>
        <p:nvSpPr>
          <p:cNvPr id="3" name="Content Placeholder 2"/>
          <p:cNvSpPr>
            <a:spLocks noGrp="1"/>
          </p:cNvSpPr>
          <p:nvPr>
            <p:ph idx="1"/>
          </p:nvPr>
        </p:nvSpPr>
        <p:spPr/>
        <p:txBody>
          <a:bodyPr>
            <a:normAutofit lnSpcReduction="10000"/>
          </a:bodyPr>
          <a:lstStyle/>
          <a:p>
            <a:r>
              <a:rPr lang="en-GB" dirty="0" smtClean="0"/>
              <a:t>These are tools used for moving objects into metals through hammering, punching or screwdriving. Some of the commonly used driving tools are hammers, screwdriver and punch.</a:t>
            </a:r>
          </a:p>
          <a:p>
            <a:pPr>
              <a:buNone/>
            </a:pPr>
            <a:r>
              <a:rPr lang="en-GB" b="1" dirty="0" smtClean="0"/>
              <a:t>Hammers: </a:t>
            </a:r>
            <a:r>
              <a:rPr lang="en-GB" dirty="0" smtClean="0"/>
              <a:t>they consist of the head and the handle. They are used for delivering blows on a workpiece, some of the types of hammer are ball pein, cross pein, straight pein and mallet.</a:t>
            </a:r>
          </a:p>
          <a:p>
            <a:pPr>
              <a:buNone/>
            </a:pPr>
            <a:r>
              <a:rPr lang="en-GB" b="1" dirty="0" smtClean="0"/>
              <a:t>Punches: </a:t>
            </a:r>
            <a:r>
              <a:rPr lang="en-GB" dirty="0" smtClean="0"/>
              <a:t>they are used for punching holes on metals, driving out rivet/pin/dowels from holes. The three main types of punches are pin, round, square punches.</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Driving Tools</a:t>
            </a:r>
            <a:endParaRPr lang="en-GB" dirty="0"/>
          </a:p>
        </p:txBody>
      </p:sp>
      <p:pic>
        <p:nvPicPr>
          <p:cNvPr id="2051" name="Picture 3"/>
          <p:cNvPicPr>
            <a:picLocks noChangeAspect="1" noChangeArrowheads="1"/>
          </p:cNvPicPr>
          <p:nvPr/>
        </p:nvPicPr>
        <p:blipFill>
          <a:blip r:embed="rId2" cstate="print"/>
          <a:srcRect/>
          <a:stretch>
            <a:fillRect/>
          </a:stretch>
        </p:blipFill>
        <p:spPr bwMode="auto">
          <a:xfrm>
            <a:off x="3059832" y="2132856"/>
            <a:ext cx="1872208" cy="838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rot="16200000">
            <a:off x="1189311" y="3355305"/>
            <a:ext cx="2012850" cy="3456384"/>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rot="5400000">
            <a:off x="5211675" y="2789325"/>
            <a:ext cx="4386064" cy="1920999"/>
          </a:xfrm>
          <a:prstGeom prst="rect">
            <a:avLst/>
          </a:prstGeom>
          <a:noFill/>
          <a:ln w="9525">
            <a:noFill/>
            <a:miter lim="800000"/>
            <a:headEnd/>
            <a:tailEnd/>
          </a:ln>
        </p:spPr>
      </p:pic>
      <p:sp>
        <p:nvSpPr>
          <p:cNvPr id="8" name="Content Placeholder 7"/>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379</TotalTime>
  <Words>554</Words>
  <Application>Microsoft Office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METALWORK TOOLS</vt:lpstr>
      <vt:lpstr>Marking out Tools</vt:lpstr>
      <vt:lpstr>Marking out Tools</vt:lpstr>
      <vt:lpstr>Measuring Tools</vt:lpstr>
      <vt:lpstr>Measuring Tools</vt:lpstr>
      <vt:lpstr>Cutting Tools</vt:lpstr>
      <vt:lpstr>Cutting Tools</vt:lpstr>
      <vt:lpstr>Driving Tools</vt:lpstr>
      <vt:lpstr>Driving Tools</vt:lpstr>
      <vt:lpstr>Holding Devices</vt:lpstr>
      <vt:lpstr>Holding Devices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METALWORK TOOLS</dc:title>
  <dc:creator>USER</dc:creator>
  <cp:lastModifiedBy>USER</cp:lastModifiedBy>
  <cp:revision>45</cp:revision>
  <dcterms:created xsi:type="dcterms:W3CDTF">2020-04-27T20:09:34Z</dcterms:created>
  <dcterms:modified xsi:type="dcterms:W3CDTF">2020-04-29T12:38:53Z</dcterms:modified>
</cp:coreProperties>
</file>